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10058400" cx="7772400"/>
  <p:notesSz cx="6858000" cy="9144000"/>
  <p:embeddedFontLst>
    <p:embeddedFont>
      <p:font typeface="Halant"/>
      <p:regular r:id="rId9"/>
      <p:bold r:id="rId10"/>
    </p:embeddedFont>
    <p:embeddedFont>
      <p:font typeface="Plus Jakarta Sans"/>
      <p:regular r:id="rId11"/>
      <p:bold r:id="rId12"/>
      <p:italic r:id="rId13"/>
      <p:boldItalic r:id="rId14"/>
    </p:embeddedFont>
    <p:embeddedFont>
      <p:font typeface="Inter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D1AC0E3-44D0-4A53-A8D5-F7D54834C916}">
  <a:tblStyle styleId="{AD1AC0E3-44D0-4A53-A8D5-F7D54834C91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regular.fntdata"/><Relationship Id="rId10" Type="http://schemas.openxmlformats.org/officeDocument/2006/relationships/font" Target="fonts/Halant-bold.fntdata"/><Relationship Id="rId13" Type="http://schemas.openxmlformats.org/officeDocument/2006/relationships/font" Target="fonts/PlusJakartaSans-italic.fntdata"/><Relationship Id="rId12" Type="http://schemas.openxmlformats.org/officeDocument/2006/relationships/font" Target="fonts/PlusJakarta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regular.fntdata"/><Relationship Id="rId15" Type="http://schemas.openxmlformats.org/officeDocument/2006/relationships/font" Target="fonts/Inter-regular.fntdata"/><Relationship Id="rId14" Type="http://schemas.openxmlformats.org/officeDocument/2006/relationships/font" Target="fonts/PlusJakartaSans-boldItalic.fntdata"/><Relationship Id="rId17" Type="http://schemas.openxmlformats.org/officeDocument/2006/relationships/font" Target="fonts/Inter-italic.fntdata"/><Relationship Id="rId16" Type="http://schemas.openxmlformats.org/officeDocument/2006/relationships/font" Target="fonts/Inter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schemas.openxmlformats.org/officeDocument/2006/relationships/font" Target="fonts/Inter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687ae32e26_0_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687ae32e26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Essay Reflection 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50163" y="1331349"/>
            <a:ext cx="7021500" cy="30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First, record your score in each rubric category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675509" y="2687231"/>
            <a:ext cx="4425300" cy="54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one of the above categories that you excelled in. Be specific and explain what you did well.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483225" y="6343476"/>
            <a:ext cx="6774300" cy="17706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67675" spcFirstLastPara="1" rIns="67675" wrap="square" tIns="67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Pick one section of your essay (2-5 sentences) and rewrite it based on what you wrote above. 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2" name="Google Shape;62;p13"/>
          <p:cNvGraphicFramePr/>
          <p:nvPr/>
        </p:nvGraphicFramePr>
        <p:xfrm>
          <a:off x="463795" y="17453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{AD1AC0E3-44D0-4A53-A8D5-F7D54834C916}</a:tableStyleId>
              </a:tblPr>
              <a:tblGrid>
                <a:gridCol w="658700"/>
                <a:gridCol w="753125"/>
                <a:gridCol w="805600"/>
                <a:gridCol w="811025"/>
                <a:gridCol w="1386350"/>
                <a:gridCol w="1422225"/>
                <a:gridCol w="972825"/>
              </a:tblGrid>
              <a:tr h="392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Purpose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Historical Thinking Skill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Writing Mechanics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  <a:tr h="10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</a:tbl>
          </a:graphicData>
        </a:graphic>
      </p:graphicFrame>
      <p:sp>
        <p:nvSpPr>
          <p:cNvPr id="63" name="Google Shape;63;p13"/>
          <p:cNvSpPr txBox="1"/>
          <p:nvPr/>
        </p:nvSpPr>
        <p:spPr>
          <a:xfrm>
            <a:off x="1149864" y="4101125"/>
            <a:ext cx="55383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</a:t>
            </a:r>
            <a:r>
              <a:rPr lang="en" sz="1300" u="sng">
                <a:latin typeface="Inter"/>
                <a:ea typeface="Inter"/>
                <a:cs typeface="Inter"/>
                <a:sym typeface="Inter"/>
              </a:rPr>
              <a:t>up to three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of the above categories that you can improve on. Be specific and explain what can be improved upon.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5220474" y="5908150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483225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2829278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5175331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483225" y="821075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explain what makes this rewrite stronger.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3920225" y="820660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write a concrete step you will incorporate into your writing next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483225" y="3335799"/>
            <a:ext cx="6809700" cy="7338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87442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52837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381550" y="1023400"/>
            <a:ext cx="680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4"/>
          <p:cNvSpPr txBox="1"/>
          <p:nvPr/>
        </p:nvSpPr>
        <p:spPr>
          <a:xfrm>
            <a:off x="5175331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My essay has a clear claim, but I need to go deeper in analyzing how my evidence connects to my argument.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Essay Reflection  (Exemplar) 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1" name="Google Shape;8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3" name="Google Shape;8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4"/>
          <p:cNvSpPr txBox="1"/>
          <p:nvPr/>
        </p:nvSpPr>
        <p:spPr>
          <a:xfrm>
            <a:off x="550163" y="1331349"/>
            <a:ext cx="7021500" cy="30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First, record your score in each rubric category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1675509" y="2687231"/>
            <a:ext cx="4425300" cy="54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one of the above categories that you excelled in. Be specific and explain what you did well.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483225" y="6343476"/>
            <a:ext cx="6774300" cy="17706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67675" spcFirstLastPara="1" rIns="67675" wrap="square" tIns="67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Pick one section of your essay (2-5 sentences) and rewrite it based on what you wrote above.</a:t>
            </a:r>
            <a:endParaRPr b="1"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In the early stages of feudal Japan, some women held significant power—as seen in Document A’s depiction of Tomoe Gozen, who fought in battle and was praised for her skill. Document C shows that even into the 1600s, women like Lady Kasuga could still achieve elite status, though often through connections to powerful men. However, by 1729, sources like Document D reveal a sharp decline in status, with women expected to obey their husbands "with fear and trembling," reflecting how Confucian values reinforced subservience. This progression illustrates a clear change over time, from agency and public recognition to domestic submission and reduced rights.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 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7" name="Google Shape;87;p14"/>
          <p:cNvGraphicFramePr/>
          <p:nvPr/>
        </p:nvGraphicFramePr>
        <p:xfrm>
          <a:off x="463795" y="17453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{AD1AC0E3-44D0-4A53-A8D5-F7D54834C916}</a:tableStyleId>
              </a:tblPr>
              <a:tblGrid>
                <a:gridCol w="658700"/>
                <a:gridCol w="753125"/>
                <a:gridCol w="805600"/>
                <a:gridCol w="811025"/>
                <a:gridCol w="1386350"/>
                <a:gridCol w="1422225"/>
                <a:gridCol w="972825"/>
              </a:tblGrid>
              <a:tr h="392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Purpose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Historical Thinking Skill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Writing Mechanics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  <a:tr h="10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0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 u="sng">
                          <a:solidFill>
                            <a:srgbClr val="E95C3D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1</a:t>
                      </a: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</a:tbl>
          </a:graphicData>
        </a:graphic>
      </p:graphicFrame>
      <p:sp>
        <p:nvSpPr>
          <p:cNvPr id="88" name="Google Shape;88;p14"/>
          <p:cNvSpPr txBox="1"/>
          <p:nvPr/>
        </p:nvSpPr>
        <p:spPr>
          <a:xfrm>
            <a:off x="1149864" y="4101125"/>
            <a:ext cx="55383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</a:t>
            </a:r>
            <a:r>
              <a:rPr lang="en" sz="1300" u="sng">
                <a:latin typeface="Inter"/>
                <a:ea typeface="Inter"/>
                <a:cs typeface="Inter"/>
                <a:sym typeface="Inter"/>
              </a:rPr>
              <a:t>up to three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of the above categories that you can improve on. Be specific and explain what can be improved upon.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5220474" y="5908150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</a:t>
            </a:r>
            <a:r>
              <a:rPr b="1" lang="en" sz="10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Purpose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483225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need to write a clearer thesis statement that directly answers the prompt and previews my my main argument.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2829278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should include at least two pieces of direct evidence from the documents and explain how they support my argument.</a:t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4"/>
          <p:cNvSpPr txBox="1"/>
          <p:nvPr/>
        </p:nvSpPr>
        <p:spPr>
          <a:xfrm>
            <a:off x="483225" y="821075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explain what makes this rewrite stronger.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This rewrite uses specific evidence from three documents to clearly show how women’s status changed over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3" name="Google Shape;93;p14"/>
          <p:cNvSpPr txBox="1"/>
          <p:nvPr/>
        </p:nvSpPr>
        <p:spPr>
          <a:xfrm>
            <a:off x="3920225" y="820660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write a concrete step you will incorporate into your writing next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Next time, I will use multiple documents and explain how they connect to show change or continuity over time.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483225" y="3335799"/>
            <a:ext cx="6809700" cy="7338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I clearly explained how Nakano Takeko, a female samurai, demonstrated a continuity in Japanese history.</a:t>
            </a:r>
            <a:endParaRPr b="1" sz="12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287442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</a:t>
            </a:r>
            <a:r>
              <a:rPr b="1" lang="en" sz="10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Textual Evidence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4"/>
          <p:cNvSpPr txBox="1"/>
          <p:nvPr/>
        </p:nvSpPr>
        <p:spPr>
          <a:xfrm>
            <a:off x="52837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</a:t>
            </a:r>
            <a:r>
              <a:rPr b="1" lang="en" sz="1000" u="sng">
                <a:solidFill>
                  <a:srgbClr val="E95C3D"/>
                </a:solidFill>
                <a:latin typeface="Inter"/>
                <a:ea typeface="Inter"/>
                <a:cs typeface="Inter"/>
                <a:sym typeface="Inter"/>
              </a:rPr>
              <a:t>Thesis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381550" y="1023400"/>
            <a:ext cx="680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